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8" r:id="rId4"/>
    <p:sldId id="269" r:id="rId5"/>
    <p:sldId id="260" r:id="rId6"/>
    <p:sldId id="257" r:id="rId7"/>
    <p:sldId id="261" r:id="rId8"/>
    <p:sldId id="266" r:id="rId9"/>
    <p:sldId id="263" r:id="rId10"/>
    <p:sldId id="258" r:id="rId11"/>
    <p:sldId id="262" r:id="rId12"/>
    <p:sldId id="264" r:id="rId13"/>
    <p:sldId id="259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8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EBD9E-7E27-405D-8722-359E72CA9599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E4852-4D10-405F-864A-9885840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60D0-B4BE-48DA-9414-1CDD4DB04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2EEC1-F15B-4864-8F68-89847B56A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127F7-DE8D-437E-A983-EEEFDBA1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1579B-5516-4313-86A0-1F2B71D5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04873-73F4-45B9-91AB-C9138FE6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7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10CC-8A8F-420B-A792-7BD2439C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D7FD7-6CDF-4F93-9CCA-9E3328E0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DB18E-3BC8-4F8C-962C-F49D829E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68BD1-8F2F-4B42-8BDF-9514EE2D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04EE-245D-4620-9CCB-A1487747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858F6-1112-4EC2-8570-1BB6FDA54C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3DA80-6624-4B13-B0FF-BEC2B20E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8D65-6644-41AD-A827-4F1FE912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3D605-90A9-4EE5-AA98-9E2799B08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BE9CF-B3A1-450A-BC49-CDA5E37F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6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5B6C-10D6-4C7C-8C81-3211194D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5DDAA-40D9-4300-B277-5B944CB7A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4E77A-CCA1-4485-8372-BB725AC7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2E779-DEC7-45CB-96DB-19F9EDB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56495-C468-4253-B1A8-89445349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7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7EED-E51F-4EF8-80A1-14EBCC48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A194-2ABE-47EB-B893-15F8831FB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1EB68-3629-4F92-808B-EC4E98E9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C3CD2-110C-4BF1-AA34-E99DB6C31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7A0FA-BDD7-4C1E-B543-EB21084A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8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60EC-2401-4BCF-A22A-B87AFD00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78D9-324D-4A77-90F8-C5FA99438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645DD-8D6E-4171-BA7D-733AE16B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EB922-6AF2-4299-B025-7207A387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6D494-DFA9-47FE-A30C-5A430609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8F5E5-6F15-40FB-9D64-F9F675FE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0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BF8F-38EC-44DB-AC9B-DE89C639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BA96D-461E-40B5-A057-03AB5DC74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96942-6A33-4BC0-9ECB-3D7FD1C4B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0F106-7300-4DEE-AB00-270447954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4B8F0-28D4-4745-8712-9BA93C119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78DBDB-D8BE-4FE4-B129-3AEB0CDC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883F0-99B6-42C4-B487-52B2D183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4A72D-CD35-449E-8443-C9051D82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69E2-1607-463F-B9CE-F5EA568D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D6E12-F93E-4260-8BC7-26418B4F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1586D-1600-486B-90DB-A36337C5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BA2C1-BDBF-4586-BA54-D248921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73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2080B-5941-49FB-AF03-A23DB754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15752-9024-431F-89EA-2D4D4B12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C6C71-6A33-462A-B716-4FC86CAA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2655-AAE8-4B7F-B52D-257764A6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E773-A24B-47B2-829B-80543551E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E5B7-D720-4B59-AF87-782555524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D17E0-C239-4B43-AAA8-6B59014B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BA21F-9935-421C-AA70-23E39420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D53DE-85D9-4E78-8929-E598E87A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4D31-B77C-4D7C-8E09-AD0B61A5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63446-59BE-4973-BA37-42E45B5D1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8894A-BA39-4927-94CE-202B9EDA7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401D9-DB15-4B57-B5AB-947AADF3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54849-6913-4EFB-9362-FDC4AFFF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D77F-5EC7-4024-9F5D-29D2E3EF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3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594BA2-E4A5-4552-A8BE-E511E8B08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AD350-E8CA-4ED2-A341-4A5722BA6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1DEDD-173D-400D-BFD5-A585FC762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C55F7-7F65-4D4B-B071-9177019A0C6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5A092-38D1-4352-98CA-58AB702B1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6D378-7DFD-4A86-A0B0-25500B3E3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5B894-E6BB-4B7E-A7A3-A5D02B84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67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EBDEC-8FEE-4EDD-9461-BDECBC039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NEW WAY TO MENTOR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F0981-79DA-4523-9361-1B5DCE3DE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Latrice Puckett</a:t>
            </a:r>
          </a:p>
        </p:txBody>
      </p:sp>
    </p:spTree>
    <p:extLst>
      <p:ext uri="{BB962C8B-B14F-4D97-AF65-F5344CB8AC3E}">
        <p14:creationId xmlns:p14="http://schemas.microsoft.com/office/powerpoint/2010/main" val="423436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2C7F-00B5-4909-85F3-078FCD8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Day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264E2-2D90-420A-B06E-E887336D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717" y="2522838"/>
            <a:ext cx="2038635" cy="383911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2EC20A-26A9-4DA4-BE6A-23042F342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132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switch: Mentors communicate and stagger hours of lunch, OH and slack manning</a:t>
            </a:r>
          </a:p>
          <a:p>
            <a:pPr marL="0" indent="0">
              <a:buNone/>
            </a:pPr>
            <a:r>
              <a:rPr lang="en-US" dirty="0"/>
              <a:t>New hours are SET, same each day, even after changing classes</a:t>
            </a:r>
          </a:p>
          <a:p>
            <a:pPr marL="0" indent="0">
              <a:buNone/>
            </a:pPr>
            <a:r>
              <a:rPr lang="en-US" dirty="0"/>
              <a:t>Mentor days off covered by other mentors (or no office hours?)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EE6DF-A1A1-44DA-87A9-6D091646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205768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2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2C7F-00B5-4909-85F3-078FCD8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Day :Latrice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F57A0C-C37E-4A5A-ACDD-E3C51CF16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Start day with mentor dashboard: sorted by my CLASSES, check needs grading, LDA, lessons completed as usual.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0A89846-04CD-46DF-9565-1996A13FB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Move into LMS by CLASS, check behind/ failing students, grade papers, reach out for retakes in the FOUR FREE hours (man slack)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B9A72-B99D-422E-A018-0282803B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320" y="189807"/>
            <a:ext cx="1888851" cy="838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7CA87-ACD0-4D07-8A50-72E94892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91" y="2741407"/>
            <a:ext cx="4271097" cy="3594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B6F397-489C-4A8A-885D-BEB28F4D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040" y="2779249"/>
            <a:ext cx="2339109" cy="3396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4BECD-928A-45BA-A8CF-EACA39317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233" y="5715514"/>
            <a:ext cx="86689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21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2C7F-00B5-4909-85F3-078FCD87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11"/>
            <a:ext cx="10515600" cy="1325563"/>
          </a:xfrm>
        </p:spPr>
        <p:txBody>
          <a:bodyPr/>
          <a:lstStyle/>
          <a:p>
            <a:r>
              <a:rPr lang="en-US" dirty="0"/>
              <a:t>A Typical Day :Latrice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FF6A2-EB5B-493D-8E59-DE37A111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388" y="1882705"/>
            <a:ext cx="6049222" cy="722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105E00-FFF7-4EDB-92DD-7099380B0502}"/>
              </a:ext>
            </a:extLst>
          </p:cNvPr>
          <p:cNvSpPr txBox="1"/>
          <p:nvPr/>
        </p:nvSpPr>
        <p:spPr>
          <a:xfrm>
            <a:off x="341745" y="1602754"/>
            <a:ext cx="528264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6 DEDICATED CLASS HOURS: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review lesson pages at the pace they should be keeping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4 lessons due a week, 4 work days!!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quick lecture for 15 min, then take questions/ issues</a:t>
            </a:r>
          </a:p>
          <a:p>
            <a:endParaRPr lang="en-US" sz="2000" dirty="0"/>
          </a:p>
          <a:p>
            <a:r>
              <a:rPr lang="en-US" sz="2000" dirty="0"/>
              <a:t>[week 2] [lesson 2-5 due]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7 8 9 in am (lecture on front of lessons)</a:t>
            </a:r>
          </a:p>
          <a:p>
            <a:endParaRPr lang="en-US" sz="2000" dirty="0"/>
          </a:p>
          <a:p>
            <a:r>
              <a:rPr lang="en-US" sz="2000" i="1" dirty="0"/>
              <a:t>Slack time (4 hours) </a:t>
            </a:r>
          </a:p>
          <a:p>
            <a:r>
              <a:rPr lang="en-US" sz="2000" i="1" dirty="0"/>
              <a:t>LUNCH</a:t>
            </a:r>
          </a:p>
          <a:p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7 8 9 in pm (lecture on end of lessons)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Post recorded OH (if needed?)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37B464-298E-450D-9BF8-7B07660E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18" y="3272845"/>
            <a:ext cx="3522963" cy="2259939"/>
          </a:xfrm>
          <a:prstGeom prst="rect">
            <a:avLst/>
          </a:prstGeom>
        </p:spPr>
      </p:pic>
      <p:pic>
        <p:nvPicPr>
          <p:cNvPr id="9" name="Picture 8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0670412F-EA7B-406A-9BCA-2E567040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449" y="2797178"/>
            <a:ext cx="2517806" cy="1535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1B75B7-C96E-459F-937D-A5C4F781443D}"/>
              </a:ext>
            </a:extLst>
          </p:cNvPr>
          <p:cNvSpPr txBox="1"/>
          <p:nvPr/>
        </p:nvSpPr>
        <p:spPr>
          <a:xfrm>
            <a:off x="6446422" y="82071"/>
            <a:ext cx="57455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 excuse to jump into wrong class zoom, there is always either someone free to help them or doing an office hour on the class they need/ a video of the office hour ready to view!</a:t>
            </a:r>
          </a:p>
          <a:p>
            <a:r>
              <a:rPr lang="en-US" sz="1100" dirty="0"/>
              <a:t>For connect notes on who attended, they all comment on the slack </a:t>
            </a:r>
            <a:r>
              <a:rPr lang="en-US" sz="1100" dirty="0" err="1"/>
              <a:t>notif</a:t>
            </a:r>
            <a:r>
              <a:rPr lang="en-US" sz="1100" dirty="0"/>
              <a:t>, we take attendance on </a:t>
            </a:r>
            <a:r>
              <a:rPr lang="en-US" sz="1100" dirty="0" err="1"/>
              <a:t>whos</a:t>
            </a:r>
            <a:r>
              <a:rPr lang="en-US" sz="1100" dirty="0"/>
              <a:t> in for the day. Add that they zoomed with us in connect as normal.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7004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4884-4377-4242-92FD-B9247A5C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Team Communication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B8C6A-A896-4C86-A625-B37F1FFB3C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1" y="1825625"/>
            <a:ext cx="6384636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message notes from partner class mentor on behind/ failing students, retakes sent, </a:t>
            </a:r>
            <a:r>
              <a:rPr lang="en-US" dirty="0" err="1"/>
              <a:t>etc</a:t>
            </a:r>
            <a:r>
              <a:rPr lang="en-US" dirty="0"/>
              <a:t>, send a “update?” message to student to catch up</a:t>
            </a:r>
          </a:p>
          <a:p>
            <a:r>
              <a:rPr lang="en-US" dirty="0"/>
              <a:t>More mentors reaching student, keeps them honest</a:t>
            </a:r>
          </a:p>
          <a:p>
            <a:r>
              <a:rPr lang="en-US" dirty="0"/>
              <a:t>Basic LDA/ stand up meeting notes with each other</a:t>
            </a:r>
          </a:p>
          <a:p>
            <a:r>
              <a:rPr lang="en-US" dirty="0"/>
              <a:t>Slack sorted however you’d like (needy students get saved in group)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D6F0A-EBEF-4673-89C4-643AF16E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81" y="2015865"/>
            <a:ext cx="3142673" cy="39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5038-3CD1-410E-98F2-9F0439A0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735" y="0"/>
            <a:ext cx="3410527" cy="1325563"/>
          </a:xfrm>
        </p:spPr>
        <p:txBody>
          <a:bodyPr/>
          <a:lstStyle/>
          <a:p>
            <a:r>
              <a:rPr lang="en-US" dirty="0"/>
              <a:t>Similar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83E0-80C1-4EFC-9561-13AE4980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98" y="3797588"/>
            <a:ext cx="11070203" cy="29033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2-class-cohorts, move along with students, after class 9 (DS103), cycle back to DS101 (ALL of fresh cohort shared with opposite week mentor)</a:t>
            </a:r>
          </a:p>
          <a:p>
            <a:r>
              <a:rPr lang="en-US" dirty="0"/>
              <a:t>Stronger focus on TWO classes rather than three (must maintain 5+ mentors)</a:t>
            </a:r>
          </a:p>
          <a:p>
            <a:r>
              <a:rPr lang="en-US" dirty="0"/>
              <a:t>Stronger relationship with students, more group learning </a:t>
            </a:r>
          </a:p>
          <a:p>
            <a:r>
              <a:rPr lang="en-US" dirty="0"/>
              <a:t>Can do three office hours dedicated to two lessons vs. two dedicated to three L</a:t>
            </a:r>
          </a:p>
          <a:p>
            <a:r>
              <a:rPr lang="en-US" dirty="0"/>
              <a:t>Relearning the program in the same 9 months with students</a:t>
            </a:r>
          </a:p>
          <a:p>
            <a:r>
              <a:rPr lang="en-US" dirty="0"/>
              <a:t>Proposed better pass rates with more hands-on approach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A583D-D6D3-4BC3-8256-05D4E403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58" y="1232368"/>
            <a:ext cx="7579279" cy="20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5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01D3-69DD-45BA-B8FB-DFF75842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IDEAS!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492A1-2DB8-4A3D-9CA2-7B1202621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front of the week and back of the week mentor-pair that move in lessons together. </a:t>
            </a:r>
            <a:r>
              <a:rPr lang="en-US" dirty="0" err="1"/>
              <a:t>Ex.Jilian</a:t>
            </a:r>
            <a:r>
              <a:rPr lang="en-US" dirty="0"/>
              <a:t> always with Matt, Latrice always with Marcy? For better comms and setting up group chats with needy students for make up work,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Discuss each mentors role in class, focus on grading and getting make up exams? Focus on LDA attendance student follow-through?</a:t>
            </a:r>
          </a:p>
          <a:p>
            <a:r>
              <a:rPr lang="en-US" dirty="0"/>
              <a:t>Meet the Mentors video: we all talk about ourselves, how we liked the program, what DS means to us, our goals in DS.</a:t>
            </a:r>
          </a:p>
          <a:p>
            <a:r>
              <a:rPr lang="en-US" dirty="0"/>
              <a:t>Choco/ homebrew installs? Comp specs?</a:t>
            </a:r>
          </a:p>
          <a:p>
            <a:r>
              <a:rPr lang="en-US" dirty="0"/>
              <a:t>Welcome calls?</a:t>
            </a:r>
          </a:p>
          <a:p>
            <a:r>
              <a:rPr lang="en-US" dirty="0"/>
              <a:t>Try it out with one </a:t>
            </a:r>
            <a:r>
              <a:rPr lang="en-US"/>
              <a:t>cohort meetings, then </a:t>
            </a:r>
            <a:r>
              <a:rPr lang="en-US" dirty="0"/>
              <a:t>change it </a:t>
            </a:r>
            <a:r>
              <a:rPr lang="en-US"/>
              <a:t>over to OH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2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6452-E9B4-407B-9845-43740D69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current model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C884E3-774D-4C9B-B014-74D4A8C9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982"/>
            <a:ext cx="5257800" cy="52924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Back to back meetings, no real time for direct student help</a:t>
            </a:r>
          </a:p>
          <a:p>
            <a:r>
              <a:rPr lang="en-US" dirty="0"/>
              <a:t>No distinct time for self improvement or lesson examples</a:t>
            </a:r>
          </a:p>
          <a:p>
            <a:r>
              <a:rPr lang="en-US" dirty="0"/>
              <a:t>No dedicated time for grading, chasing, welcomes</a:t>
            </a:r>
          </a:p>
          <a:p>
            <a:r>
              <a:rPr lang="en-US" dirty="0"/>
              <a:t>Hard to reschedule meetings and give student freedom to navigate personal life</a:t>
            </a:r>
          </a:p>
          <a:p>
            <a:r>
              <a:rPr lang="en-US" dirty="0"/>
              <a:t>NO. TIME. BURN. OUT</a:t>
            </a:r>
          </a:p>
          <a:p>
            <a:r>
              <a:rPr lang="en-US" dirty="0"/>
              <a:t>Cannot focus on curriculum mistakes, fix major recurring issues </a:t>
            </a:r>
          </a:p>
          <a:p>
            <a:r>
              <a:rPr lang="en-US" dirty="0"/>
              <a:t>Trying to teach, help students on too many classes at once. Surface level understand that resets every three weeks</a:t>
            </a:r>
          </a:p>
          <a:p>
            <a:r>
              <a:rPr lang="en-US" dirty="0"/>
              <a:t>Hard to keep up with chasing when near/ over 40 students</a:t>
            </a:r>
          </a:p>
          <a:p>
            <a:r>
              <a:rPr lang="en-US" dirty="0"/>
              <a:t>Very little comms between front and back week teams, unsure of the recurring problems/ students for each end of the week </a:t>
            </a:r>
          </a:p>
          <a:p>
            <a:r>
              <a:rPr lang="en-US" dirty="0"/>
              <a:t>Students have one mentor and may never reach out on mentor’s day off </a:t>
            </a:r>
          </a:p>
          <a:p>
            <a:r>
              <a:rPr lang="en-US" dirty="0"/>
              <a:t>some students NEVER interact with a  specific mentor (they ultimately miss out on that mentors knowledge and resources)</a:t>
            </a:r>
          </a:p>
          <a:p>
            <a:r>
              <a:rPr lang="en-US" dirty="0"/>
              <a:t>Student complaint: learning from static pages, outdated videos, incorrect lesson info with little guidance/ </a:t>
            </a:r>
          </a:p>
          <a:p>
            <a:r>
              <a:rPr lang="en-US" dirty="0"/>
              <a:t>Cannot always provide an extra zoom OR stuck zooming needy students all day, cannot man slack channels as readily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BFE0B-4FB7-4CFE-820F-E925D1B0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82" y="1510434"/>
            <a:ext cx="5296639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1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C843-B609-4BF1-92B8-C23504FA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to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E7C0E-0CFA-45F2-8ACE-922234F5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Students get as many sources of information (mentors) and resources as they can throughout the program</a:t>
            </a:r>
          </a:p>
          <a:p>
            <a:r>
              <a:rPr lang="en-US" dirty="0"/>
              <a:t>Mentors flex their expertise and strengthen their weak spots over the life of their career here</a:t>
            </a:r>
          </a:p>
          <a:p>
            <a:r>
              <a:rPr lang="en-US" dirty="0"/>
              <a:t>Each mentor is better able to reach everyone, we improve pass rates</a:t>
            </a:r>
          </a:p>
          <a:p>
            <a:r>
              <a:rPr lang="en-US" dirty="0"/>
              <a:t>Program is able to keep up with exponential growth of program</a:t>
            </a:r>
          </a:p>
          <a:p>
            <a:r>
              <a:rPr lang="en-US" dirty="0"/>
              <a:t>Program is able to stay competitive in the tech education world</a:t>
            </a:r>
          </a:p>
          <a:p>
            <a:r>
              <a:rPr lang="en-US" dirty="0"/>
              <a:t>Students excel in the program and find relevant work quickly after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5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522F-3705-452B-A75E-6D7AEA32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Achieve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D6AE-2BD7-44E9-971E-F22379D85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way we interact with students:</a:t>
            </a:r>
          </a:p>
          <a:p>
            <a:pPr lvl="1"/>
            <a:r>
              <a:rPr lang="en-US" dirty="0"/>
              <a:t>Remove the 30-minute meetings for each student, replace with office hours for each class</a:t>
            </a:r>
          </a:p>
          <a:p>
            <a:pPr lvl="1"/>
            <a:r>
              <a:rPr lang="en-US" dirty="0"/>
              <a:t>Remove pairing mentors with specific students, replace with open mentorship</a:t>
            </a:r>
          </a:p>
          <a:p>
            <a:pPr lvl="1"/>
            <a:r>
              <a:rPr lang="en-US" dirty="0"/>
              <a:t>Assign mentors to specific classes for extended periods of time (multiple mod cycles)</a:t>
            </a:r>
          </a:p>
          <a:p>
            <a:pPr lvl="1"/>
            <a:r>
              <a:rPr lang="en-US" dirty="0"/>
              <a:t>Give mentors joint responsibility for student contact and progress (shared pass rates)</a:t>
            </a:r>
          </a:p>
          <a:p>
            <a:pPr lvl="1"/>
            <a:r>
              <a:rPr lang="en-US" dirty="0"/>
              <a:t>Set up grouped communications between mentors sharing a class and students</a:t>
            </a:r>
          </a:p>
        </p:txBody>
      </p:sp>
    </p:spTree>
    <p:extLst>
      <p:ext uri="{BB962C8B-B14F-4D97-AF65-F5344CB8AC3E}">
        <p14:creationId xmlns:p14="http://schemas.microsoft.com/office/powerpoint/2010/main" val="187007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01D3-69DD-45BA-B8FB-DFF75842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492A1-2DB8-4A3D-9CA2-7B1202621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More chasing overall but less work individually= No Burn Out</a:t>
            </a:r>
          </a:p>
          <a:p>
            <a:r>
              <a:rPr lang="en-US" dirty="0"/>
              <a:t>Mentors focus on three subjects and have better direction on what examples to build</a:t>
            </a:r>
          </a:p>
          <a:p>
            <a:r>
              <a:rPr lang="en-US" dirty="0"/>
              <a:t>students see a variety of teaching styles, freedom in schedule, better help through the entire week</a:t>
            </a:r>
          </a:p>
          <a:p>
            <a:r>
              <a:rPr lang="en-US" dirty="0"/>
              <a:t>No one mentor is overloaded with needy students, every class has at LEAST two mentors</a:t>
            </a:r>
          </a:p>
          <a:p>
            <a:r>
              <a:rPr lang="en-US" dirty="0"/>
              <a:t>More structured day with better availability</a:t>
            </a:r>
          </a:p>
          <a:p>
            <a:r>
              <a:rPr lang="en-US" dirty="0"/>
              <a:t>New expectation set on students to keep pace in the program and cooperate with group. </a:t>
            </a:r>
          </a:p>
          <a:p>
            <a:r>
              <a:rPr lang="en-US" dirty="0"/>
              <a:t>Students prefer learning from a person rather than a page of words, this fulfills that criticism </a:t>
            </a:r>
          </a:p>
          <a:p>
            <a:r>
              <a:rPr lang="en-US" dirty="0"/>
              <a:t>The students that currently do poorly in the program due to availability and resources have better chance of finding a mentor that works for them</a:t>
            </a:r>
          </a:p>
          <a:p>
            <a:r>
              <a:rPr lang="en-US" dirty="0"/>
              <a:t>Works into the “No Chase” model currently running</a:t>
            </a:r>
          </a:p>
        </p:txBody>
      </p:sp>
    </p:spTree>
    <p:extLst>
      <p:ext uri="{BB962C8B-B14F-4D97-AF65-F5344CB8AC3E}">
        <p14:creationId xmlns:p14="http://schemas.microsoft.com/office/powerpoint/2010/main" val="113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4B03-587F-4A41-8D92-378462A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types of class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D382-36CB-4470-B9C5-3A3074A33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3255" cy="4351338"/>
          </a:xfrm>
        </p:spPr>
        <p:txBody>
          <a:bodyPr>
            <a:normAutofit/>
          </a:bodyPr>
          <a:lstStyle/>
          <a:p>
            <a:r>
              <a:rPr lang="en-US" dirty="0"/>
              <a:t>3 classes each</a:t>
            </a:r>
          </a:p>
          <a:p>
            <a:r>
              <a:rPr lang="en-US" dirty="0"/>
              <a:t>Class overlap in order of number</a:t>
            </a:r>
          </a:p>
          <a:p>
            <a:r>
              <a:rPr lang="en-US" dirty="0"/>
              <a:t>Free person mans slack/ IT troubleshoot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3-mod (9 weeks locked in)</a:t>
            </a:r>
          </a:p>
          <a:p>
            <a:r>
              <a:rPr lang="en-US" dirty="0"/>
              <a:t>5-mod(15 weeks locked in)</a:t>
            </a:r>
          </a:p>
          <a:p>
            <a:endParaRPr lang="en-US" dirty="0"/>
          </a:p>
          <a:p>
            <a:r>
              <a:rPr lang="en-US" dirty="0"/>
              <a:t>Mentors move down list/ up classes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CE565-3E8A-4DB9-8733-4BC9998E2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5" y="2031761"/>
            <a:ext cx="1444629" cy="27833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A2BF69-E0D7-4CDE-8EEE-5F50DF220F1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8926084" y="3422605"/>
            <a:ext cx="1055925" cy="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614A8-E615-4E97-8670-0A90355E499D}"/>
              </a:ext>
            </a:extLst>
          </p:cNvPr>
          <p:cNvSpPr txBox="1"/>
          <p:nvPr/>
        </p:nvSpPr>
        <p:spPr>
          <a:xfrm>
            <a:off x="8926084" y="2896866"/>
            <a:ext cx="108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3/5-mod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EA94AF-30B3-4F14-9034-657D64F9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009" y="2031761"/>
            <a:ext cx="1371791" cy="278168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845817-D6BD-4676-9C09-C6AF8FE8F700}"/>
              </a:ext>
            </a:extLst>
          </p:cNvPr>
          <p:cNvCxnSpPr/>
          <p:nvPr/>
        </p:nvCxnSpPr>
        <p:spPr>
          <a:xfrm>
            <a:off x="11480800" y="2189018"/>
            <a:ext cx="0" cy="25584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76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4B03-587F-4A41-8D92-378462A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types of class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D382-36CB-4470-B9C5-3A3074A33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325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 classes each</a:t>
            </a:r>
          </a:p>
          <a:p>
            <a:r>
              <a:rPr lang="en-US" dirty="0"/>
              <a:t>Class overlap based on program needs</a:t>
            </a:r>
          </a:p>
          <a:p>
            <a:r>
              <a:rPr lang="en-US" dirty="0"/>
              <a:t>Free person mans slack/ IT troubleshoot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3-mod (9 weeks locked in)</a:t>
            </a:r>
          </a:p>
          <a:p>
            <a:r>
              <a:rPr lang="en-US" dirty="0"/>
              <a:t>5-mod(15 weeks locked in)</a:t>
            </a:r>
          </a:p>
          <a:p>
            <a:endParaRPr lang="en-US" dirty="0"/>
          </a:p>
          <a:p>
            <a:r>
              <a:rPr lang="en-US" dirty="0"/>
              <a:t>Dynamic class changes based on needs</a:t>
            </a:r>
          </a:p>
          <a:p>
            <a:r>
              <a:rPr lang="en-US" dirty="0"/>
              <a:t>Can choose strong/ weak points in knowledge to practice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3D10A-9386-4B68-A37D-DFBA49F8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5" y="1940694"/>
            <a:ext cx="1504574" cy="2998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E5F38-C65C-4247-BEE8-8A768AA1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306" y="1929509"/>
            <a:ext cx="1545550" cy="29989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57BA93-32E0-4CB5-BB23-A019ADB952E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8986029" y="3429000"/>
            <a:ext cx="1114277" cy="111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9BA08F8-8D22-42B3-916B-DB939EA10F9E}"/>
              </a:ext>
            </a:extLst>
          </p:cNvPr>
          <p:cNvSpPr/>
          <p:nvPr/>
        </p:nvSpPr>
        <p:spPr>
          <a:xfrm rot="21235433">
            <a:off x="11573097" y="1850061"/>
            <a:ext cx="611225" cy="2817091"/>
          </a:xfrm>
          <a:custGeom>
            <a:avLst/>
            <a:gdLst>
              <a:gd name="connsiteX0" fmla="*/ 249448 w 611225"/>
              <a:gd name="connsiteY0" fmla="*/ 0 h 2817091"/>
              <a:gd name="connsiteX1" fmla="*/ 249448 w 611225"/>
              <a:gd name="connsiteY1" fmla="*/ 323273 h 2817091"/>
              <a:gd name="connsiteX2" fmla="*/ 295630 w 611225"/>
              <a:gd name="connsiteY2" fmla="*/ 434109 h 2817091"/>
              <a:gd name="connsiteX3" fmla="*/ 378757 w 611225"/>
              <a:gd name="connsiteY3" fmla="*/ 591128 h 2817091"/>
              <a:gd name="connsiteX4" fmla="*/ 508066 w 611225"/>
              <a:gd name="connsiteY4" fmla="*/ 729673 h 2817091"/>
              <a:gd name="connsiteX5" fmla="*/ 535775 w 611225"/>
              <a:gd name="connsiteY5" fmla="*/ 738909 h 2817091"/>
              <a:gd name="connsiteX6" fmla="*/ 572721 w 611225"/>
              <a:gd name="connsiteY6" fmla="*/ 729673 h 2817091"/>
              <a:gd name="connsiteX7" fmla="*/ 581957 w 611225"/>
              <a:gd name="connsiteY7" fmla="*/ 591128 h 2817091"/>
              <a:gd name="connsiteX8" fmla="*/ 535775 w 611225"/>
              <a:gd name="connsiteY8" fmla="*/ 581891 h 2817091"/>
              <a:gd name="connsiteX9" fmla="*/ 406466 w 611225"/>
              <a:gd name="connsiteY9" fmla="*/ 600364 h 2817091"/>
              <a:gd name="connsiteX10" fmla="*/ 249448 w 611225"/>
              <a:gd name="connsiteY10" fmla="*/ 757382 h 2817091"/>
              <a:gd name="connsiteX11" fmla="*/ 240211 w 611225"/>
              <a:gd name="connsiteY11" fmla="*/ 849746 h 2817091"/>
              <a:gd name="connsiteX12" fmla="*/ 314102 w 611225"/>
              <a:gd name="connsiteY12" fmla="*/ 1219200 h 2817091"/>
              <a:gd name="connsiteX13" fmla="*/ 387993 w 611225"/>
              <a:gd name="connsiteY13" fmla="*/ 1330037 h 2817091"/>
              <a:gd name="connsiteX14" fmla="*/ 443411 w 611225"/>
              <a:gd name="connsiteY14" fmla="*/ 1348509 h 2817091"/>
              <a:gd name="connsiteX15" fmla="*/ 517302 w 611225"/>
              <a:gd name="connsiteY15" fmla="*/ 1366982 h 2817091"/>
              <a:gd name="connsiteX16" fmla="*/ 434175 w 611225"/>
              <a:gd name="connsiteY16" fmla="*/ 1339273 h 2817091"/>
              <a:gd name="connsiteX17" fmla="*/ 249448 w 611225"/>
              <a:gd name="connsiteY17" fmla="*/ 1385455 h 2817091"/>
              <a:gd name="connsiteX18" fmla="*/ 203266 w 611225"/>
              <a:gd name="connsiteY18" fmla="*/ 1431637 h 2817091"/>
              <a:gd name="connsiteX19" fmla="*/ 157084 w 611225"/>
              <a:gd name="connsiteY19" fmla="*/ 1533237 h 2817091"/>
              <a:gd name="connsiteX20" fmla="*/ 138611 w 611225"/>
              <a:gd name="connsiteY20" fmla="*/ 1671782 h 2817091"/>
              <a:gd name="connsiteX21" fmla="*/ 212502 w 611225"/>
              <a:gd name="connsiteY21" fmla="*/ 2013528 h 2817091"/>
              <a:gd name="connsiteX22" fmla="*/ 267921 w 611225"/>
              <a:gd name="connsiteY22" fmla="*/ 2068946 h 2817091"/>
              <a:gd name="connsiteX23" fmla="*/ 360284 w 611225"/>
              <a:gd name="connsiteY23" fmla="*/ 2096655 h 2817091"/>
              <a:gd name="connsiteX24" fmla="*/ 443411 w 611225"/>
              <a:gd name="connsiteY24" fmla="*/ 1939637 h 2817091"/>
              <a:gd name="connsiteX25" fmla="*/ 415702 w 611225"/>
              <a:gd name="connsiteY25" fmla="*/ 1893455 h 2817091"/>
              <a:gd name="connsiteX26" fmla="*/ 295630 w 611225"/>
              <a:gd name="connsiteY26" fmla="*/ 1902691 h 2817091"/>
              <a:gd name="connsiteX27" fmla="*/ 46248 w 611225"/>
              <a:gd name="connsiteY27" fmla="*/ 2142837 h 2817091"/>
              <a:gd name="connsiteX28" fmla="*/ 66 w 611225"/>
              <a:gd name="connsiteY28" fmla="*/ 2309091 h 2817091"/>
              <a:gd name="connsiteX29" fmla="*/ 37011 w 611225"/>
              <a:gd name="connsiteY29" fmla="*/ 2475346 h 2817091"/>
              <a:gd name="connsiteX30" fmla="*/ 64721 w 611225"/>
              <a:gd name="connsiteY30" fmla="*/ 2613891 h 2817091"/>
              <a:gd name="connsiteX31" fmla="*/ 240211 w 611225"/>
              <a:gd name="connsiteY31" fmla="*/ 2798619 h 2817091"/>
              <a:gd name="connsiteX32" fmla="*/ 295630 w 611225"/>
              <a:gd name="connsiteY32" fmla="*/ 2817091 h 281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1225" h="2817091">
                <a:moveTo>
                  <a:pt x="249448" y="0"/>
                </a:moveTo>
                <a:cubicBezTo>
                  <a:pt x="231956" y="122436"/>
                  <a:pt x="223803" y="152309"/>
                  <a:pt x="249448" y="323273"/>
                </a:cubicBezTo>
                <a:cubicBezTo>
                  <a:pt x="255385" y="362854"/>
                  <a:pt x="279068" y="397672"/>
                  <a:pt x="295630" y="434109"/>
                </a:cubicBezTo>
                <a:cubicBezTo>
                  <a:pt x="307855" y="461004"/>
                  <a:pt x="357224" y="559807"/>
                  <a:pt x="378757" y="591128"/>
                </a:cubicBezTo>
                <a:cubicBezTo>
                  <a:pt x="418956" y="649600"/>
                  <a:pt x="450624" y="689464"/>
                  <a:pt x="508066" y="729673"/>
                </a:cubicBezTo>
                <a:cubicBezTo>
                  <a:pt x="516042" y="735256"/>
                  <a:pt x="526539" y="735830"/>
                  <a:pt x="535775" y="738909"/>
                </a:cubicBezTo>
                <a:cubicBezTo>
                  <a:pt x="548090" y="735830"/>
                  <a:pt x="563168" y="738032"/>
                  <a:pt x="572721" y="729673"/>
                </a:cubicBezTo>
                <a:cubicBezTo>
                  <a:pt x="619759" y="688515"/>
                  <a:pt x="624722" y="644585"/>
                  <a:pt x="581957" y="591128"/>
                </a:cubicBezTo>
                <a:cubicBezTo>
                  <a:pt x="572150" y="578869"/>
                  <a:pt x="551169" y="584970"/>
                  <a:pt x="535775" y="581891"/>
                </a:cubicBezTo>
                <a:cubicBezTo>
                  <a:pt x="492672" y="588049"/>
                  <a:pt x="447590" y="586060"/>
                  <a:pt x="406466" y="600364"/>
                </a:cubicBezTo>
                <a:cubicBezTo>
                  <a:pt x="325115" y="628660"/>
                  <a:pt x="296880" y="692163"/>
                  <a:pt x="249448" y="757382"/>
                </a:cubicBezTo>
                <a:cubicBezTo>
                  <a:pt x="246369" y="788170"/>
                  <a:pt x="237838" y="818896"/>
                  <a:pt x="240211" y="849746"/>
                </a:cubicBezTo>
                <a:cubicBezTo>
                  <a:pt x="251804" y="1000449"/>
                  <a:pt x="258462" y="1094009"/>
                  <a:pt x="314102" y="1219200"/>
                </a:cubicBezTo>
                <a:cubicBezTo>
                  <a:pt x="322320" y="1237690"/>
                  <a:pt x="366126" y="1314730"/>
                  <a:pt x="387993" y="1330037"/>
                </a:cubicBezTo>
                <a:cubicBezTo>
                  <a:pt x="403945" y="1341203"/>
                  <a:pt x="424688" y="1343160"/>
                  <a:pt x="443411" y="1348509"/>
                </a:cubicBezTo>
                <a:cubicBezTo>
                  <a:pt x="467823" y="1355484"/>
                  <a:pt x="535254" y="1384934"/>
                  <a:pt x="517302" y="1366982"/>
                </a:cubicBezTo>
                <a:cubicBezTo>
                  <a:pt x="496649" y="1346329"/>
                  <a:pt x="461884" y="1348509"/>
                  <a:pt x="434175" y="1339273"/>
                </a:cubicBezTo>
                <a:cubicBezTo>
                  <a:pt x="387226" y="1347809"/>
                  <a:pt x="294474" y="1359726"/>
                  <a:pt x="249448" y="1385455"/>
                </a:cubicBezTo>
                <a:cubicBezTo>
                  <a:pt x="230546" y="1396256"/>
                  <a:pt x="218660" y="1416243"/>
                  <a:pt x="203266" y="1431637"/>
                </a:cubicBezTo>
                <a:cubicBezTo>
                  <a:pt x="187872" y="1465504"/>
                  <a:pt x="166755" y="1497315"/>
                  <a:pt x="157084" y="1533237"/>
                </a:cubicBezTo>
                <a:cubicBezTo>
                  <a:pt x="144972" y="1578225"/>
                  <a:pt x="136542" y="1625238"/>
                  <a:pt x="138611" y="1671782"/>
                </a:cubicBezTo>
                <a:cubicBezTo>
                  <a:pt x="143747" y="1787342"/>
                  <a:pt x="138675" y="1917552"/>
                  <a:pt x="212502" y="2013528"/>
                </a:cubicBezTo>
                <a:cubicBezTo>
                  <a:pt x="228430" y="2034235"/>
                  <a:pt x="246184" y="2054455"/>
                  <a:pt x="267921" y="2068946"/>
                </a:cubicBezTo>
                <a:cubicBezTo>
                  <a:pt x="281415" y="2077942"/>
                  <a:pt x="339630" y="2091492"/>
                  <a:pt x="360284" y="2096655"/>
                </a:cubicBezTo>
                <a:cubicBezTo>
                  <a:pt x="429849" y="2035786"/>
                  <a:pt x="457023" y="2041724"/>
                  <a:pt x="443411" y="1939637"/>
                </a:cubicBezTo>
                <a:cubicBezTo>
                  <a:pt x="441038" y="1921842"/>
                  <a:pt x="424938" y="1908849"/>
                  <a:pt x="415702" y="1893455"/>
                </a:cubicBezTo>
                <a:lnTo>
                  <a:pt x="295630" y="1902691"/>
                </a:lnTo>
                <a:cubicBezTo>
                  <a:pt x="132208" y="1971223"/>
                  <a:pt x="130412" y="2011915"/>
                  <a:pt x="46248" y="2142837"/>
                </a:cubicBezTo>
                <a:cubicBezTo>
                  <a:pt x="30854" y="2198255"/>
                  <a:pt x="1663" y="2251597"/>
                  <a:pt x="66" y="2309091"/>
                </a:cubicBezTo>
                <a:cubicBezTo>
                  <a:pt x="-1510" y="2365839"/>
                  <a:pt x="25231" y="2419812"/>
                  <a:pt x="37011" y="2475346"/>
                </a:cubicBezTo>
                <a:cubicBezTo>
                  <a:pt x="46784" y="2521417"/>
                  <a:pt x="44888" y="2571174"/>
                  <a:pt x="64721" y="2613891"/>
                </a:cubicBezTo>
                <a:cubicBezTo>
                  <a:pt x="78421" y="2643399"/>
                  <a:pt x="186789" y="2785264"/>
                  <a:pt x="240211" y="2798619"/>
                </a:cubicBezTo>
                <a:cubicBezTo>
                  <a:pt x="283836" y="2809525"/>
                  <a:pt x="265803" y="2802178"/>
                  <a:pt x="295630" y="281709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BBE20-5257-4CD1-86D7-EB50750E8837}"/>
              </a:ext>
            </a:extLst>
          </p:cNvPr>
          <p:cNvSpPr txBox="1"/>
          <p:nvPr/>
        </p:nvSpPr>
        <p:spPr>
          <a:xfrm>
            <a:off x="8999569" y="2994328"/>
            <a:ext cx="108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3/5-mod</a:t>
            </a:r>
          </a:p>
        </p:txBody>
      </p:sp>
    </p:spTree>
    <p:extLst>
      <p:ext uri="{BB962C8B-B14F-4D97-AF65-F5344CB8AC3E}">
        <p14:creationId xmlns:p14="http://schemas.microsoft.com/office/powerpoint/2010/main" val="239031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E3CE-00C3-4EE9-A259-82FDE250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Mentor: Anything but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D2C8-9C7F-4C60-B129-70989CDB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all the chasing?</a:t>
            </a:r>
          </a:p>
          <a:p>
            <a:endParaRPr lang="en-US" dirty="0"/>
          </a:p>
          <a:p>
            <a:r>
              <a:rPr lang="en-US" dirty="0"/>
              <a:t>Works on grading, checking/ updating curriculum issues, also reaching out to LDA/ failing/ behind students</a:t>
            </a:r>
          </a:p>
          <a:p>
            <a:r>
              <a:rPr lang="en-US" dirty="0"/>
              <a:t>Takes general questions and IT issues, jumps on for stray zooms, really bad OS issues</a:t>
            </a:r>
          </a:p>
          <a:p>
            <a:r>
              <a:rPr lang="en-US" dirty="0"/>
              <a:t>Picks up class as third mentor when gets too saturated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2EC20A-26A9-4DA4-BE6A-23042F342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4837" y="845302"/>
            <a:ext cx="5574147" cy="584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“online -&gt; online attendance”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8CD3C-39E5-4E4A-89B3-A63A17070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4" r="20975"/>
          <a:stretch/>
        </p:blipFill>
        <p:spPr>
          <a:xfrm>
            <a:off x="1136072" y="1348474"/>
            <a:ext cx="1884219" cy="1105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2067A2-4BAF-4227-BC5E-3C44CA48F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97" t="4595" r="44974" b="-1159"/>
          <a:stretch/>
        </p:blipFill>
        <p:spPr>
          <a:xfrm>
            <a:off x="5341848" y="2541023"/>
            <a:ext cx="5018063" cy="4034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E0B2D4-3ACC-43EC-AB4E-E5EA2B83F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8" t="4595" b="-1159"/>
          <a:stretch/>
        </p:blipFill>
        <p:spPr>
          <a:xfrm>
            <a:off x="9816860" y="2541023"/>
            <a:ext cx="2176516" cy="4034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8C26ED-C1AA-4190-B38B-4CF5D4142FB4}"/>
              </a:ext>
            </a:extLst>
          </p:cNvPr>
          <p:cNvSpPr txBox="1"/>
          <p:nvPr/>
        </p:nvSpPr>
        <p:spPr>
          <a:xfrm>
            <a:off x="198624" y="3760037"/>
            <a:ext cx="47748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Sort by one class</a:t>
            </a:r>
          </a:p>
          <a:p>
            <a:pPr marL="0" indent="0" algn="ctr">
              <a:buNone/>
            </a:pPr>
            <a:r>
              <a:rPr lang="en-US" sz="2800" dirty="0"/>
              <a:t>More in-depth info at a glance!</a:t>
            </a:r>
          </a:p>
          <a:p>
            <a:pPr marL="0" indent="0" algn="ctr">
              <a:buNone/>
            </a:pPr>
            <a:r>
              <a:rPr lang="en-US" sz="2800" dirty="0"/>
              <a:t>Still click student and add notes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50590-B998-460D-8ED3-DC9793A3D992}"/>
              </a:ext>
            </a:extLst>
          </p:cNvPr>
          <p:cNvSpPr txBox="1"/>
          <p:nvPr/>
        </p:nvSpPr>
        <p:spPr>
          <a:xfrm>
            <a:off x="3020291" y="151246"/>
            <a:ext cx="6151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 new way to interact with connect </a:t>
            </a:r>
          </a:p>
        </p:txBody>
      </p:sp>
    </p:spTree>
    <p:extLst>
      <p:ext uri="{BB962C8B-B14F-4D97-AF65-F5344CB8AC3E}">
        <p14:creationId xmlns:p14="http://schemas.microsoft.com/office/powerpoint/2010/main" val="42318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1216</Words>
  <Application>Microsoft Office PowerPoint</Application>
  <PresentationFormat>Widescreen</PresentationFormat>
  <Paragraphs>116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 NEW WAY TO MENTOR</vt:lpstr>
      <vt:lpstr>Problems with the current model</vt:lpstr>
      <vt:lpstr>What we hope to see</vt:lpstr>
      <vt:lpstr>Ways to Achieve This</vt:lpstr>
      <vt:lpstr>THE BENEFIT</vt:lpstr>
      <vt:lpstr>Four types of class assignments</vt:lpstr>
      <vt:lpstr>Four types of class assignments</vt:lpstr>
      <vt:lpstr>Free Mentor: Anything but free</vt:lpstr>
      <vt:lpstr>PowerPoint Presentation</vt:lpstr>
      <vt:lpstr>A Typical Day</vt:lpstr>
      <vt:lpstr>A Typical Day :Latrice </vt:lpstr>
      <vt:lpstr>A Typical Day :Latrice </vt:lpstr>
      <vt:lpstr>Better Team Communication</vt:lpstr>
      <vt:lpstr>Similar Option</vt:lpstr>
      <vt:lpstr>EXTRA IDEAS!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WAY TO MENTOR</dc:title>
  <dc:creator>Latrice Puckett</dc:creator>
  <cp:lastModifiedBy>Latrice Puckett</cp:lastModifiedBy>
  <cp:revision>5</cp:revision>
  <dcterms:created xsi:type="dcterms:W3CDTF">2022-04-13T03:24:58Z</dcterms:created>
  <dcterms:modified xsi:type="dcterms:W3CDTF">2022-05-12T01:16:45Z</dcterms:modified>
</cp:coreProperties>
</file>